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87" r:id="rId4"/>
    <p:sldId id="288" r:id="rId5"/>
    <p:sldId id="279" r:id="rId6"/>
    <p:sldId id="269" r:id="rId7"/>
    <p:sldId id="280" r:id="rId8"/>
    <p:sldId id="261" r:id="rId9"/>
    <p:sldId id="283" r:id="rId10"/>
    <p:sldId id="273" r:id="rId11"/>
    <p:sldId id="277" r:id="rId12"/>
    <p:sldId id="274" r:id="rId13"/>
    <p:sldId id="284" r:id="rId14"/>
    <p:sldId id="285" r:id="rId15"/>
    <p:sldId id="278" r:id="rId16"/>
    <p:sldId id="281" r:id="rId17"/>
    <p:sldId id="286" r:id="rId18"/>
    <p:sldId id="282" r:id="rId19"/>
    <p:sldId id="276" r:id="rId20"/>
    <p:sldId id="270" r:id="rId21"/>
    <p:sldId id="289" r:id="rId22"/>
    <p:sldId id="262" r:id="rId23"/>
    <p:sldId id="263" r:id="rId24"/>
    <p:sldId id="271" r:id="rId25"/>
    <p:sldId id="268" r:id="rId26"/>
    <p:sldId id="272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7277"/>
    <a:srgbClr val="800000"/>
    <a:srgbClr val="663300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143937-5C83-4F8F-A436-BD1D947194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3324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7C26EE-6206-4668-A9DA-7C150558FC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535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896BF2-2F09-4EDE-9EF3-CCC474C523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469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920EEF-E628-4386-81CA-E470A670EA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241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7F092-E3D0-49BD-A88C-FB4373F59D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8279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1A17A-8B83-4C2A-8F65-ABCCE473B3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4804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F57D40-CEBD-4396-970E-383BE6315A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9954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F73A97-A749-423A-8F07-6296629BE6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8530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628BC6-0F4F-4B2B-A538-31C7079F90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147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84593-9EDE-44A6-BF00-66C9CE33BD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986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79FFBC-7BE6-4868-B660-81DF06E338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0636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C0E82D-7D4D-4F94-A4F7-AAFD1213796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mtClean="0"/>
              <a:t>Costa’s Levels of Questioning</a:t>
            </a:r>
          </a:p>
        </p:txBody>
      </p:sp>
      <p:pic>
        <p:nvPicPr>
          <p:cNvPr id="2051" name="Picture 5" descr="MMj0336396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81200"/>
            <a:ext cx="42672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1"/>
          <p:cNvSpPr>
            <a:spLocks noChangeArrowheads="1"/>
          </p:cNvSpPr>
          <p:nvPr/>
        </p:nvSpPr>
        <p:spPr bwMode="auto">
          <a:xfrm>
            <a:off x="5029200" y="2057400"/>
            <a:ext cx="2971800" cy="411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3" name="Line 12"/>
          <p:cNvSpPr>
            <a:spLocks noChangeShapeType="1"/>
          </p:cNvSpPr>
          <p:nvPr/>
        </p:nvSpPr>
        <p:spPr bwMode="auto">
          <a:xfrm>
            <a:off x="5029200" y="4876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Rectangle 13"/>
          <p:cNvSpPr>
            <a:spLocks noChangeArrowheads="1"/>
          </p:cNvSpPr>
          <p:nvPr/>
        </p:nvSpPr>
        <p:spPr bwMode="auto">
          <a:xfrm>
            <a:off x="5029200" y="2057400"/>
            <a:ext cx="2971800" cy="411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Line 14"/>
          <p:cNvSpPr>
            <a:spLocks noChangeShapeType="1"/>
          </p:cNvSpPr>
          <p:nvPr/>
        </p:nvSpPr>
        <p:spPr bwMode="auto">
          <a:xfrm>
            <a:off x="5029200" y="4876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15"/>
          <p:cNvSpPr>
            <a:spLocks noChangeShapeType="1"/>
          </p:cNvSpPr>
          <p:nvPr/>
        </p:nvSpPr>
        <p:spPr bwMode="auto">
          <a:xfrm flipV="1">
            <a:off x="5029200" y="32766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Text Box 18"/>
          <p:cNvSpPr txBox="1">
            <a:spLocks noChangeArrowheads="1"/>
          </p:cNvSpPr>
          <p:nvPr/>
        </p:nvSpPr>
        <p:spPr bwMode="auto">
          <a:xfrm>
            <a:off x="5105400" y="5257800"/>
            <a:ext cx="2971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/>
              <a:t>LEVEL I</a:t>
            </a:r>
          </a:p>
        </p:txBody>
      </p:sp>
      <p:sp>
        <p:nvSpPr>
          <p:cNvPr id="10248" name="Line 19"/>
          <p:cNvSpPr>
            <a:spLocks noChangeShapeType="1"/>
          </p:cNvSpPr>
          <p:nvPr/>
        </p:nvSpPr>
        <p:spPr bwMode="auto">
          <a:xfrm flipV="1">
            <a:off x="5029200" y="1177925"/>
            <a:ext cx="1524000" cy="879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20"/>
          <p:cNvSpPr>
            <a:spLocks noChangeShapeType="1"/>
          </p:cNvSpPr>
          <p:nvPr/>
        </p:nvSpPr>
        <p:spPr bwMode="auto">
          <a:xfrm>
            <a:off x="6553200" y="1143000"/>
            <a:ext cx="1447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609600" y="304800"/>
            <a:ext cx="4343400" cy="518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chemeClr val="accent2"/>
                </a:solidFill>
              </a:rPr>
              <a:t>Gathering and recalling information</a:t>
            </a:r>
            <a:r>
              <a:rPr lang="en-US" altLang="en-US" sz="3200"/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/>
              <a:t>Level I questions start with: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400" b="1"/>
              <a:t>define, describe, identify, list, name observe, recite, scan, explain,  locate, paraphrase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867400" y="2057400"/>
            <a:ext cx="2971800" cy="411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5867400" y="4876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867400" y="2057400"/>
            <a:ext cx="2971800" cy="411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5867400" y="4876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V="1">
            <a:off x="5867400" y="32766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5943600" y="5105400"/>
            <a:ext cx="2971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/>
              <a:t>LEVEL I</a:t>
            </a:r>
          </a:p>
        </p:txBody>
      </p:sp>
      <p:sp>
        <p:nvSpPr>
          <p:cNvPr id="11272" name="Line 10"/>
          <p:cNvSpPr>
            <a:spLocks noChangeShapeType="1"/>
          </p:cNvSpPr>
          <p:nvPr/>
        </p:nvSpPr>
        <p:spPr bwMode="auto">
          <a:xfrm flipV="1">
            <a:off x="5867400" y="914400"/>
            <a:ext cx="1371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11"/>
          <p:cNvSpPr>
            <a:spLocks noChangeShapeType="1"/>
          </p:cNvSpPr>
          <p:nvPr/>
        </p:nvSpPr>
        <p:spPr bwMode="auto">
          <a:xfrm>
            <a:off x="7239000" y="914400"/>
            <a:ext cx="1600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228600" y="4633913"/>
            <a:ext cx="5562600" cy="216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accent2"/>
                </a:solidFill>
              </a:rPr>
              <a:t>These are </a:t>
            </a:r>
            <a:r>
              <a:rPr lang="en-US" altLang="en-US" sz="3400">
                <a:solidFill>
                  <a:schemeClr val="accent2"/>
                </a:solidFill>
              </a:rPr>
              <a:t>NOT</a:t>
            </a:r>
            <a:r>
              <a:rPr lang="en-US" altLang="en-US" sz="4000">
                <a:solidFill>
                  <a:schemeClr val="accent2"/>
                </a:solidFill>
              </a:rPr>
              <a:t> </a:t>
            </a:r>
            <a:r>
              <a:rPr lang="en-US" altLang="en-US" sz="3200">
                <a:solidFill>
                  <a:schemeClr val="accent2"/>
                </a:solidFill>
              </a:rPr>
              <a:t>the kind we will use.</a:t>
            </a:r>
            <a:r>
              <a:rPr lang="en-US" altLang="en-US" sz="3200" b="1">
                <a:solidFill>
                  <a:schemeClr val="accent2"/>
                </a:solidFill>
              </a:rPr>
              <a:t>  Don’t waste everyone’s time w/these type of questions.</a:t>
            </a:r>
            <a:endParaRPr lang="en-US" altLang="en-US" sz="3200"/>
          </a:p>
        </p:txBody>
      </p:sp>
      <p:sp>
        <p:nvSpPr>
          <p:cNvPr id="26638" name="AutoShape 14"/>
          <p:cNvSpPr>
            <a:spLocks noChangeArrowheads="1"/>
          </p:cNvSpPr>
          <p:nvPr/>
        </p:nvSpPr>
        <p:spPr bwMode="auto">
          <a:xfrm>
            <a:off x="228600" y="228600"/>
            <a:ext cx="3200400" cy="1447800"/>
          </a:xfrm>
          <a:prstGeom prst="wedgeRoundRectCallout">
            <a:avLst>
              <a:gd name="adj1" fmla="val -45236"/>
              <a:gd name="adj2" fmla="val 10833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/>
              <a:t>How old was George Washington?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1295400" y="2362200"/>
            <a:ext cx="3200400" cy="1371600"/>
          </a:xfrm>
          <a:prstGeom prst="wedgeEllipseCallout">
            <a:avLst>
              <a:gd name="adj1" fmla="val -30356"/>
              <a:gd name="adj2" fmla="val 1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/>
              <a:t>What is your name?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8" grpId="0" animBg="1"/>
      <p:bldP spid="266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791200" y="1981200"/>
            <a:ext cx="2971800" cy="411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5791200" y="4876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791200" y="1981200"/>
            <a:ext cx="2971800" cy="411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5791200" y="4876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V="1">
            <a:off x="5791200" y="32766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791200" y="3733800"/>
            <a:ext cx="3200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400" b="1"/>
              <a:t>LEVEL II</a:t>
            </a:r>
          </a:p>
        </p:txBody>
      </p:sp>
      <p:sp>
        <p:nvSpPr>
          <p:cNvPr id="12296" name="Line 10"/>
          <p:cNvSpPr>
            <a:spLocks noChangeShapeType="1"/>
          </p:cNvSpPr>
          <p:nvPr/>
        </p:nvSpPr>
        <p:spPr bwMode="auto">
          <a:xfrm flipV="1">
            <a:off x="5791200" y="838200"/>
            <a:ext cx="1371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11"/>
          <p:cNvSpPr>
            <a:spLocks noChangeShapeType="1"/>
          </p:cNvSpPr>
          <p:nvPr/>
        </p:nvSpPr>
        <p:spPr bwMode="auto">
          <a:xfrm>
            <a:off x="7162800" y="838200"/>
            <a:ext cx="1600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381000" y="228600"/>
            <a:ext cx="5638800" cy="610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100">
                <a:solidFill>
                  <a:schemeClr val="accent2"/>
                </a:solidFill>
              </a:rPr>
              <a:t>INTERPRETIVE QUESTIONS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000"/>
              <a:t>more than one possible answer  w/evidence from the text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000"/>
              <a:t> more abstract, one must manipulate or use the information from the text to find the answer                                    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000"/>
              <a:t> involves finding info. that supports generalizations or decision-making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000"/>
              <a:t>Short answer or essay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029200" y="2057400"/>
            <a:ext cx="2971800" cy="411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5029200" y="4876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029200" y="2057400"/>
            <a:ext cx="2971800" cy="411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5029200" y="4876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V="1">
            <a:off x="5029200" y="32766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029200" y="3810000"/>
            <a:ext cx="3124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400" b="1"/>
              <a:t>LEVEL II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410200" y="24384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13321" name="Line 10"/>
          <p:cNvSpPr>
            <a:spLocks noChangeShapeType="1"/>
          </p:cNvSpPr>
          <p:nvPr/>
        </p:nvSpPr>
        <p:spPr bwMode="auto">
          <a:xfrm flipV="1">
            <a:off x="5029200" y="1177925"/>
            <a:ext cx="1524000" cy="879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1"/>
          <p:cNvSpPr>
            <a:spLocks noChangeShapeType="1"/>
          </p:cNvSpPr>
          <p:nvPr/>
        </p:nvSpPr>
        <p:spPr bwMode="auto">
          <a:xfrm>
            <a:off x="6553200" y="1143000"/>
            <a:ext cx="1447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381000" y="533400"/>
            <a:ext cx="4648200" cy="58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chemeClr val="accent2"/>
                </a:solidFill>
              </a:rPr>
              <a:t>Making sense of the gathered information</a:t>
            </a:r>
            <a:r>
              <a:rPr lang="en-US" altLang="en-US" sz="3200">
                <a:solidFill>
                  <a:schemeClr val="accent2"/>
                </a:solidFill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/>
              <a:t>Level II questions start with: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600" b="1"/>
              <a:t>analyze, compare, group, infer, contrast, sequence, illustrate, retell, synthesize, sort, diagram, summarize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5791200" y="2057400"/>
            <a:ext cx="2971800" cy="411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5791200" y="4876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791200" y="2057400"/>
            <a:ext cx="2971800" cy="411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5791200" y="4876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V="1">
            <a:off x="5791200" y="32766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791200" y="3733800"/>
            <a:ext cx="3124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400" b="1"/>
              <a:t>LEVEL II</a:t>
            </a:r>
          </a:p>
        </p:txBody>
      </p:sp>
      <p:sp>
        <p:nvSpPr>
          <p:cNvPr id="14344" name="Line 10"/>
          <p:cNvSpPr>
            <a:spLocks noChangeShapeType="1"/>
          </p:cNvSpPr>
          <p:nvPr/>
        </p:nvSpPr>
        <p:spPr bwMode="auto">
          <a:xfrm flipV="1">
            <a:off x="5791200" y="990600"/>
            <a:ext cx="1371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11"/>
          <p:cNvSpPr>
            <a:spLocks noChangeShapeType="1"/>
          </p:cNvSpPr>
          <p:nvPr/>
        </p:nvSpPr>
        <p:spPr bwMode="auto">
          <a:xfrm>
            <a:off x="7239000" y="990600"/>
            <a:ext cx="1524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Text Box 12"/>
          <p:cNvSpPr txBox="1">
            <a:spLocks noChangeArrowheads="1"/>
          </p:cNvSpPr>
          <p:nvPr/>
        </p:nvSpPr>
        <p:spPr bwMode="auto">
          <a:xfrm>
            <a:off x="0" y="2514600"/>
            <a:ext cx="502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3200"/>
          </a:p>
        </p:txBody>
      </p:sp>
      <p:sp>
        <p:nvSpPr>
          <p:cNvPr id="14347" name="Text Box 13"/>
          <p:cNvSpPr txBox="1">
            <a:spLocks noChangeArrowheads="1"/>
          </p:cNvSpPr>
          <p:nvPr/>
        </p:nvSpPr>
        <p:spPr bwMode="auto">
          <a:xfrm>
            <a:off x="304800" y="2590800"/>
            <a:ext cx="441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8" name="Text Box 14"/>
          <p:cNvSpPr txBox="1">
            <a:spLocks noChangeArrowheads="1"/>
          </p:cNvSpPr>
          <p:nvPr/>
        </p:nvSpPr>
        <p:spPr bwMode="auto">
          <a:xfrm>
            <a:off x="0" y="2971800"/>
            <a:ext cx="5867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These questions require you to think a little harder!!!!!</a:t>
            </a:r>
          </a:p>
        </p:txBody>
      </p:sp>
      <p:sp>
        <p:nvSpPr>
          <p:cNvPr id="34831" name="AutoShape 15"/>
          <p:cNvSpPr>
            <a:spLocks noChangeArrowheads="1"/>
          </p:cNvSpPr>
          <p:nvPr/>
        </p:nvSpPr>
        <p:spPr bwMode="auto">
          <a:xfrm>
            <a:off x="838200" y="685800"/>
            <a:ext cx="2362200" cy="1371600"/>
          </a:xfrm>
          <a:prstGeom prst="wedgeRectCallout">
            <a:avLst>
              <a:gd name="adj1" fmla="val 81991"/>
              <a:gd name="adj2" fmla="val 10358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/>
              <a:t>What is unique about you?</a:t>
            </a:r>
          </a:p>
        </p:txBody>
      </p:sp>
      <p:sp>
        <p:nvSpPr>
          <p:cNvPr id="34832" name="AutoShape 16"/>
          <p:cNvSpPr>
            <a:spLocks noChangeArrowheads="1"/>
          </p:cNvSpPr>
          <p:nvPr/>
        </p:nvSpPr>
        <p:spPr bwMode="auto">
          <a:xfrm>
            <a:off x="685800" y="4114800"/>
            <a:ext cx="5105400" cy="2362200"/>
          </a:xfrm>
          <a:prstGeom prst="wedgeEllipseCallout">
            <a:avLst>
              <a:gd name="adj1" fmla="val -68944"/>
              <a:gd name="adj2" fmla="val 5013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/>
              <a:t>Compare George Washington to John Adams.  Who was a better leader?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1" grpId="0" animBg="1"/>
      <p:bldP spid="348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791200" y="2057400"/>
            <a:ext cx="2971800" cy="411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5791200" y="48768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791200" y="2057400"/>
            <a:ext cx="2971800" cy="411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5791200" y="4876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V="1">
            <a:off x="5791200" y="32766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5943600" y="2438400"/>
            <a:ext cx="2895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/>
              <a:t>LEVEL III</a:t>
            </a:r>
          </a:p>
        </p:txBody>
      </p:sp>
      <p:sp>
        <p:nvSpPr>
          <p:cNvPr id="15368" name="Line 10"/>
          <p:cNvSpPr>
            <a:spLocks noChangeShapeType="1"/>
          </p:cNvSpPr>
          <p:nvPr/>
        </p:nvSpPr>
        <p:spPr bwMode="auto">
          <a:xfrm flipV="1">
            <a:off x="5791200" y="1066800"/>
            <a:ext cx="1295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11"/>
          <p:cNvSpPr>
            <a:spLocks noChangeShapeType="1"/>
          </p:cNvSpPr>
          <p:nvPr/>
        </p:nvSpPr>
        <p:spPr bwMode="auto">
          <a:xfrm>
            <a:off x="7086600" y="1066800"/>
            <a:ext cx="1676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Text Box 12"/>
          <p:cNvSpPr txBox="1">
            <a:spLocks noChangeArrowheads="1"/>
          </p:cNvSpPr>
          <p:nvPr/>
        </p:nvSpPr>
        <p:spPr bwMode="auto">
          <a:xfrm>
            <a:off x="0" y="1752600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3200"/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04800" y="0"/>
            <a:ext cx="5257800" cy="652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accent2"/>
                </a:solidFill>
              </a:rPr>
              <a:t>EVALUATIVE QUESTIONS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000"/>
              <a:t> answer goes beyond text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000"/>
              <a:t> applying information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000"/>
              <a:t> answer depends on personal experiences, values, interpretation of literature, etc.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000"/>
              <a:t> asks for judgments to be made </a:t>
            </a:r>
            <a:r>
              <a:rPr lang="en-US" altLang="en-US" sz="3000" b="1" i="1" u="sng"/>
              <a:t>from</a:t>
            </a:r>
            <a:r>
              <a:rPr lang="en-US" altLang="en-US" sz="3000"/>
              <a:t> information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000"/>
              <a:t> gives opinions about issues, judge validity of ideas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000"/>
              <a:t>Essay 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6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6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6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029200" y="2057400"/>
            <a:ext cx="2971800" cy="411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5029200" y="4876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029200" y="1676400"/>
            <a:ext cx="2971800" cy="4495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5029200" y="4876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V="1">
            <a:off x="5029200" y="32766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5029200" y="2438400"/>
            <a:ext cx="2895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/>
              <a:t>LEVEL III</a:t>
            </a:r>
          </a:p>
        </p:txBody>
      </p:sp>
      <p:sp>
        <p:nvSpPr>
          <p:cNvPr id="16392" name="Line 10"/>
          <p:cNvSpPr>
            <a:spLocks noChangeShapeType="1"/>
          </p:cNvSpPr>
          <p:nvPr/>
        </p:nvSpPr>
        <p:spPr bwMode="auto">
          <a:xfrm flipV="1">
            <a:off x="5029200" y="762000"/>
            <a:ext cx="1524000" cy="879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11"/>
          <p:cNvSpPr>
            <a:spLocks noChangeShapeType="1"/>
          </p:cNvSpPr>
          <p:nvPr/>
        </p:nvSpPr>
        <p:spPr bwMode="auto">
          <a:xfrm>
            <a:off x="6553200" y="762000"/>
            <a:ext cx="1447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0" y="228600"/>
            <a:ext cx="4953000" cy="530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chemeClr val="accent2"/>
                </a:solidFill>
              </a:rPr>
              <a:t>Applying and evaluating information</a:t>
            </a:r>
            <a:r>
              <a:rPr lang="en-US" altLang="en-US" sz="3200"/>
              <a:t>: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/>
              <a:t>Level III questions start with: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600" b="1"/>
              <a:t>apply, evaluate, hypothesize, imagine, judge, predict, speculate, compose, construct, critique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791200" y="2057400"/>
            <a:ext cx="2971800" cy="411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5791200" y="48768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791200" y="2057400"/>
            <a:ext cx="2971800" cy="411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5791200" y="4876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V="1">
            <a:off x="5791200" y="32766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5943600" y="2438400"/>
            <a:ext cx="2895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/>
              <a:t>LEVEL III</a:t>
            </a:r>
          </a:p>
        </p:txBody>
      </p:sp>
      <p:sp>
        <p:nvSpPr>
          <p:cNvPr id="17416" name="Line 10"/>
          <p:cNvSpPr>
            <a:spLocks noChangeShapeType="1"/>
          </p:cNvSpPr>
          <p:nvPr/>
        </p:nvSpPr>
        <p:spPr bwMode="auto">
          <a:xfrm flipV="1">
            <a:off x="5791200" y="1066800"/>
            <a:ext cx="1295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11"/>
          <p:cNvSpPr>
            <a:spLocks noChangeShapeType="1"/>
          </p:cNvSpPr>
          <p:nvPr/>
        </p:nvSpPr>
        <p:spPr bwMode="auto">
          <a:xfrm>
            <a:off x="7086600" y="1066800"/>
            <a:ext cx="1676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0" y="1752600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3200"/>
          </a:p>
        </p:txBody>
      </p:sp>
      <p:sp>
        <p:nvSpPr>
          <p:cNvPr id="17419" name="Text Box 13"/>
          <p:cNvSpPr txBox="1">
            <a:spLocks noChangeArrowheads="1"/>
          </p:cNvSpPr>
          <p:nvPr/>
        </p:nvSpPr>
        <p:spPr bwMode="auto">
          <a:xfrm>
            <a:off x="0" y="0"/>
            <a:ext cx="59436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These questions require you really think, reflect, and write!!!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/>
          </a:p>
          <a:p>
            <a:pPr eaLnBrk="1" hangingPunct="1">
              <a:spcBef>
                <a:spcPct val="50000"/>
              </a:spcBef>
            </a:pPr>
            <a:endParaRPr lang="en-US" altLang="en-US" sz="3200"/>
          </a:p>
        </p:txBody>
      </p:sp>
      <p:sp>
        <p:nvSpPr>
          <p:cNvPr id="36878" name="AutoShape 14"/>
          <p:cNvSpPr>
            <a:spLocks noChangeArrowheads="1"/>
          </p:cNvSpPr>
          <p:nvPr/>
        </p:nvSpPr>
        <p:spPr bwMode="auto">
          <a:xfrm>
            <a:off x="990600" y="1066800"/>
            <a:ext cx="3733800" cy="1143000"/>
          </a:xfrm>
          <a:prstGeom prst="wedgeRoundRectCallout">
            <a:avLst>
              <a:gd name="adj1" fmla="val 62838"/>
              <a:gd name="adj2" fmla="val 10347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/>
              <a:t>What is your favorite band and why?</a:t>
            </a:r>
          </a:p>
        </p:txBody>
      </p:sp>
      <p:sp>
        <p:nvSpPr>
          <p:cNvPr id="36879" name="AutoShape 15"/>
          <p:cNvSpPr>
            <a:spLocks noChangeArrowheads="1"/>
          </p:cNvSpPr>
          <p:nvPr/>
        </p:nvSpPr>
        <p:spPr bwMode="auto">
          <a:xfrm>
            <a:off x="228600" y="2362200"/>
            <a:ext cx="3505200" cy="3124200"/>
          </a:xfrm>
          <a:prstGeom prst="cloudCallout">
            <a:avLst>
              <a:gd name="adj1" fmla="val -37773"/>
              <a:gd name="adj2" fmla="val 8384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/>
              <a:t>Do you agree that all athletes should be drug-tested?</a:t>
            </a:r>
          </a:p>
        </p:txBody>
      </p:sp>
      <p:sp>
        <p:nvSpPr>
          <p:cNvPr id="36880" name="AutoShape 16"/>
          <p:cNvSpPr>
            <a:spLocks noChangeArrowheads="1"/>
          </p:cNvSpPr>
          <p:nvPr/>
        </p:nvSpPr>
        <p:spPr bwMode="auto">
          <a:xfrm>
            <a:off x="3048000" y="4343400"/>
            <a:ext cx="2895600" cy="2133600"/>
          </a:xfrm>
          <a:prstGeom prst="wedgeEllipseCallout">
            <a:avLst>
              <a:gd name="adj1" fmla="val -29769"/>
              <a:gd name="adj2" fmla="val 664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Evaluate each character to determine who suffered the most</a:t>
            </a:r>
            <a:r>
              <a:rPr lang="en-US" altLang="en-US" sz="280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8" grpId="0" animBg="1"/>
      <p:bldP spid="36879" grpId="0" animBg="1"/>
      <p:bldP spid="3688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029200" y="2057400"/>
            <a:ext cx="2971800" cy="411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5029200" y="4876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029200" y="2057400"/>
            <a:ext cx="2971800" cy="411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5029200" y="4876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V="1">
            <a:off x="5029200" y="32766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181600" y="3810000"/>
            <a:ext cx="2819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/>
              <a:t>LEVEL II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5029200" y="2286000"/>
            <a:ext cx="3124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/>
              <a:t>LEVEL III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5791200" y="52578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LEVEL I</a:t>
            </a:r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V="1">
            <a:off x="5029200" y="1177925"/>
            <a:ext cx="1524000" cy="879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6553200" y="1143000"/>
            <a:ext cx="1447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Text Box 15"/>
          <p:cNvSpPr txBox="1">
            <a:spLocks noChangeArrowheads="1"/>
          </p:cNvSpPr>
          <p:nvPr/>
        </p:nvSpPr>
        <p:spPr bwMode="auto">
          <a:xfrm>
            <a:off x="228600" y="381000"/>
            <a:ext cx="4724400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/>
              <a:t>Real learning takes place in </a:t>
            </a:r>
            <a:r>
              <a:rPr lang="en-US" altLang="en-US" sz="4400" b="1"/>
              <a:t>levels II</a:t>
            </a:r>
            <a:r>
              <a:rPr lang="en-US" altLang="en-US" sz="4400"/>
              <a:t> and </a:t>
            </a:r>
            <a:r>
              <a:rPr lang="en-US" altLang="en-US" sz="4400" b="1"/>
              <a:t>III</a:t>
            </a:r>
            <a:r>
              <a:rPr lang="en-US" altLang="en-US" sz="4400"/>
              <a:t>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4400"/>
          </a:p>
          <a:p>
            <a:pPr eaLnBrk="1" hangingPunct="1">
              <a:spcBef>
                <a:spcPct val="50000"/>
              </a:spcBef>
            </a:pPr>
            <a:endParaRPr lang="en-US" altLang="en-US"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029200" y="2057400"/>
            <a:ext cx="2971800" cy="411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5029200" y="4876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029200" y="2057400"/>
            <a:ext cx="2971800" cy="411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5029200" y="4876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V="1">
            <a:off x="5029200" y="32766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5334000" y="3810000"/>
            <a:ext cx="266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LEVEL II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5334000" y="2438400"/>
            <a:ext cx="312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LEVEL III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5410200" y="5257800"/>
            <a:ext cx="228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LEVEL I</a:t>
            </a: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V="1">
            <a:off x="5029200" y="1177925"/>
            <a:ext cx="1524000" cy="879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6553200" y="1143000"/>
            <a:ext cx="1447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381000" y="2133600"/>
            <a:ext cx="4648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chemeClr val="accent2"/>
                </a:solidFill>
              </a:rPr>
              <a:t>Applying and evaluating information</a:t>
            </a:r>
            <a:endParaRPr lang="en-US" altLang="en-US" sz="3200"/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304800" y="3505200"/>
            <a:ext cx="5257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chemeClr val="accent2"/>
                </a:solidFill>
              </a:rPr>
              <a:t>Make sense of the information</a:t>
            </a:r>
            <a:endParaRPr lang="en-US" altLang="en-US" sz="3200"/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304800" y="4953000"/>
            <a:ext cx="4495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chemeClr val="accent2"/>
                </a:solidFill>
              </a:rPr>
              <a:t>Gather and Recall information</a:t>
            </a:r>
            <a:endParaRPr lang="en-US" altLang="en-US" sz="3200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81000" y="990600"/>
            <a:ext cx="3429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/>
              <a:t>REVIEW: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GET YOUR BINDER ORGANIZED!</a:t>
            </a:r>
          </a:p>
          <a:p>
            <a:r>
              <a:rPr lang="en-US" dirty="0" smtClean="0"/>
              <a:t>2. VIEW PEER BINDER POWER POINT</a:t>
            </a:r>
          </a:p>
          <a:p>
            <a:r>
              <a:rPr lang="en-US" dirty="0" smtClean="0"/>
              <a:t>3. COSTA’S PP REVIEW</a:t>
            </a:r>
          </a:p>
          <a:p>
            <a:r>
              <a:rPr lang="en-US" dirty="0" smtClean="0"/>
              <a:t>4. DO 1</a:t>
            </a:r>
            <a:r>
              <a:rPr lang="en-US" baseline="30000" dirty="0" smtClean="0"/>
              <a:t>ST</a:t>
            </a:r>
            <a:r>
              <a:rPr lang="en-US" dirty="0" smtClean="0"/>
              <a:t> 5 QUESTIONS ON ‘MOVING UP’ Cinderella</a:t>
            </a:r>
          </a:p>
          <a:p>
            <a:r>
              <a:rPr lang="en-US" dirty="0" smtClean="0"/>
              <a:t>5. MINGLE BINGO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77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6600" smtClean="0">
                <a:solidFill>
                  <a:srgbClr val="009900"/>
                </a:solidFill>
              </a:rPr>
              <a:t>Ready for  some  questions a teacher might ask….</a:t>
            </a:r>
          </a:p>
        </p:txBody>
      </p:sp>
      <p:pic>
        <p:nvPicPr>
          <p:cNvPr id="20483" name="Picture 5" descr="MMj0356713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114800"/>
            <a:ext cx="2819400" cy="239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6934200" cy="611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____1). Sequence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/>
              <a:t>____2). apply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/>
              <a:t>____3). analyze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/>
              <a:t>____4).list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/>
              <a:t>____5).hypothesize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/>
              <a:t>____6). describe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/>
              <a:t>____7). recite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/>
              <a:t>____8). compare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685800" y="381000"/>
            <a:ext cx="99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762000" y="54864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685800" y="18288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685800" y="10668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685800" y="25908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685800" y="32766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762000" y="40386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685800" y="47244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5029200" y="2057400"/>
            <a:ext cx="2971800" cy="411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5029200" y="4876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5029200" y="2057400"/>
            <a:ext cx="2971800" cy="411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5029200" y="4876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V="1">
            <a:off x="5029200" y="32766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5334000" y="3810000"/>
            <a:ext cx="22860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LEVEL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/>
              <a:t> II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5410200" y="2438400"/>
            <a:ext cx="228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LEVEL III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5410200" y="5257800"/>
            <a:ext cx="228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LEVEL I</a:t>
            </a:r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 flipV="1">
            <a:off x="5029200" y="1177925"/>
            <a:ext cx="1524000" cy="879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6553200" y="1143000"/>
            <a:ext cx="1447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3810000" y="304800"/>
            <a:ext cx="533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bg2"/>
                </a:solidFill>
              </a:rPr>
              <a:t>To which level do these words belong?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0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04800" y="304800"/>
            <a:ext cx="8839200" cy="575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____</a:t>
            </a:r>
            <a:r>
              <a:rPr lang="en-US" altLang="en-US" sz="2800" dirty="0"/>
              <a:t>9).Describe your study habits from last year.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____10). Generalize how a successful AVID student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         should study.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___   11). Predict how your study habits from last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         year will have an impact this year.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  </a:t>
            </a:r>
            <a:r>
              <a:rPr lang="en-US" altLang="en-US" sz="2800" dirty="0" smtClean="0"/>
              <a:t>__12</a:t>
            </a:r>
            <a:r>
              <a:rPr lang="en-US" altLang="en-US" sz="2800" dirty="0"/>
              <a:t>). Infer will happen this year if you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         study the same way as you did last year.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  </a:t>
            </a:r>
            <a:r>
              <a:rPr lang="en-US" altLang="en-US" sz="2800" dirty="0" smtClean="0"/>
              <a:t>___ </a:t>
            </a:r>
            <a:r>
              <a:rPr lang="en-US" altLang="en-US" sz="2800" dirty="0"/>
              <a:t>13). Illustrate the story.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   </a:t>
            </a:r>
            <a:r>
              <a:rPr lang="en-US" altLang="en-US" sz="2800" dirty="0" smtClean="0"/>
              <a:t>__14</a:t>
            </a:r>
            <a:r>
              <a:rPr lang="en-US" altLang="en-US" sz="2800" dirty="0"/>
              <a:t>). Imagine if you didn’t study…..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33400" y="1524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33400" y="9906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33400" y="23622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839200" cy="606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____</a:t>
            </a:r>
            <a:r>
              <a:rPr lang="en-US" altLang="en-US" sz="2800"/>
              <a:t>15).How does the poem begin?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/>
              <a:t>____</a:t>
            </a:r>
            <a:r>
              <a:rPr lang="en-US" altLang="en-US" sz="2800"/>
              <a:t>16). In your opinion, which of the characters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        suffered the most?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____17). Contrast a lawyer and doctor.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____18). Which states seceded from the union?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____19). How does the character’s violence reveal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        a  deep-rooted insecurity.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____20). Using this equation, how can we find out 	the number of apple trees in an orchard 	having   	15 rows, 5 trees each.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33400" y="1524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33400" y="8382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33400" y="31242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57200" y="23622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</a:rPr>
              <a:t> 2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57200" y="38100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</a:rPr>
              <a:t> 2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33400" y="52578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663300"/>
                </a:solidFill>
              </a:rPr>
              <a:t>Let’s try a fairy tale!</a:t>
            </a:r>
          </a:p>
        </p:txBody>
      </p:sp>
      <p:pic>
        <p:nvPicPr>
          <p:cNvPr id="24579" name="Picture 6" descr="Jack-and-the-Beanstalk-Print-C101006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47800"/>
            <a:ext cx="3419475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839200" cy="584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____1).</a:t>
            </a:r>
            <a:r>
              <a:rPr lang="en-US" altLang="en-US" sz="2800"/>
              <a:t>How would you feel if you were the Giant?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____2). Retell the story in your own words.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____3). What did Jack trade for the beans?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____4). What is the moral of the story?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____5).What did Jack find at the top of the stalk.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____6). How is Jack’s personality like yours?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____7). How is this fairy tale similar to  Cinderella?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____8). How would you solve a similar problem?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33400" y="3048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33400" y="9906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57200" y="24384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</a:rPr>
              <a:t> 2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57200" y="16764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</a:rPr>
              <a:t> 1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457200" y="31242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</a:rPr>
              <a:t> 1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533400" y="38862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533400" y="46482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533400" y="53340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6783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mtClean="0"/>
              <a:t>  </a:t>
            </a:r>
            <a:r>
              <a:rPr lang="en-US" altLang="en-US" sz="6600" smtClean="0">
                <a:solidFill>
                  <a:schemeClr val="accent2"/>
                </a:solidFill>
              </a:rPr>
              <a:t>Now it’s your turn to write some questions of your own.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MCj00889780000%5b1%5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2208213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4191000" y="1676400"/>
            <a:ext cx="41148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800000"/>
                </a:solidFill>
              </a:rPr>
              <a:t>What do young children do when they want to know something?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2057400" y="4419600"/>
            <a:ext cx="4800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>
                <a:solidFill>
                  <a:schemeClr val="hlink"/>
                </a:solidFill>
              </a:rPr>
              <a:t>They ask A LOT of questions!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5"/>
          <p:cNvSpPr>
            <a:spLocks noChangeArrowheads="1"/>
          </p:cNvSpPr>
          <p:nvPr/>
        </p:nvSpPr>
        <p:spPr bwMode="auto">
          <a:xfrm>
            <a:off x="228600" y="228600"/>
            <a:ext cx="3429000" cy="3048000"/>
          </a:xfrm>
          <a:prstGeom prst="wedgeRectCallout">
            <a:avLst>
              <a:gd name="adj1" fmla="val -33472"/>
              <a:gd name="adj2" fmla="val 133231"/>
            </a:avLst>
          </a:prstGeom>
          <a:solidFill>
            <a:srgbClr val="3172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>
                <a:solidFill>
                  <a:schemeClr val="bg1"/>
                </a:solidFill>
              </a:rPr>
              <a:t>Asking questions about things we don’t know is another way we learn new information</a:t>
            </a:r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auto">
          <a:xfrm>
            <a:off x="3200400" y="2514600"/>
            <a:ext cx="5638800" cy="3733800"/>
          </a:xfrm>
          <a:prstGeom prst="wedgeEllipseCallout">
            <a:avLst>
              <a:gd name="adj1" fmla="val 45440"/>
              <a:gd name="adj2" fmla="val 54421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>
                <a:solidFill>
                  <a:schemeClr val="bg1"/>
                </a:solidFill>
              </a:rPr>
              <a:t>The higher the level of question, the higher the level of thinking and understanding you  achieve.</a:t>
            </a:r>
          </a:p>
        </p:txBody>
      </p:sp>
      <p:pic>
        <p:nvPicPr>
          <p:cNvPr id="4100" name="Picture 7" descr="MCj01345490000%5b1%5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505200"/>
            <a:ext cx="1531938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"/>
            <a:ext cx="7848600" cy="4906963"/>
          </a:xfrm>
        </p:spPr>
        <p:txBody>
          <a:bodyPr/>
          <a:lstStyle/>
          <a:p>
            <a:pPr eaLnBrk="1" hangingPunct="1"/>
            <a:r>
              <a:rPr lang="en-US" altLang="en-US" smtClean="0"/>
              <a:t>In AVID, we will be  developing higher level questions for Cornell Notes, tutorials and Socratic Seminars</a:t>
            </a:r>
          </a:p>
          <a:p>
            <a:pPr eaLnBrk="1" hangingPunct="1"/>
            <a:endParaRPr lang="en-US" altLang="en-US" sz="1500" smtClean="0"/>
          </a:p>
          <a:p>
            <a:pPr eaLnBrk="1" hangingPunct="1"/>
            <a:r>
              <a:rPr lang="en-US" altLang="en-US" smtClean="0"/>
              <a:t>It’s true, there is no such thing as a bad question, but some are definitely better than others.</a:t>
            </a:r>
          </a:p>
          <a:p>
            <a:pPr eaLnBrk="1" hangingPunct="1"/>
            <a:endParaRPr lang="en-US" altLang="en-US" sz="1500" smtClean="0"/>
          </a:p>
          <a:p>
            <a:pPr eaLnBrk="1" hangingPunct="1"/>
            <a:r>
              <a:rPr lang="en-US" altLang="en-US" smtClean="0"/>
              <a:t>We want to use questions that require some serious brain activity!!!</a:t>
            </a:r>
          </a:p>
        </p:txBody>
      </p:sp>
      <p:pic>
        <p:nvPicPr>
          <p:cNvPr id="28677" name="Picture 5" descr="MMj0234673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9530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57200" y="457200"/>
            <a:ext cx="6934200" cy="99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3200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6147" name="Rectangle 14"/>
          <p:cNvSpPr>
            <a:spLocks noChangeArrowheads="1"/>
          </p:cNvSpPr>
          <p:nvPr/>
        </p:nvSpPr>
        <p:spPr bwMode="auto">
          <a:xfrm>
            <a:off x="5029200" y="2057400"/>
            <a:ext cx="2971800" cy="411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8" name="Line 15"/>
          <p:cNvSpPr>
            <a:spLocks noChangeShapeType="1"/>
          </p:cNvSpPr>
          <p:nvPr/>
        </p:nvSpPr>
        <p:spPr bwMode="auto">
          <a:xfrm>
            <a:off x="5029200" y="4876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Rectangle 16"/>
          <p:cNvSpPr>
            <a:spLocks noChangeArrowheads="1"/>
          </p:cNvSpPr>
          <p:nvPr/>
        </p:nvSpPr>
        <p:spPr bwMode="auto">
          <a:xfrm>
            <a:off x="5029200" y="2057400"/>
            <a:ext cx="2971800" cy="411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0" name="Line 17"/>
          <p:cNvSpPr>
            <a:spLocks noChangeShapeType="1"/>
          </p:cNvSpPr>
          <p:nvPr/>
        </p:nvSpPr>
        <p:spPr bwMode="auto">
          <a:xfrm>
            <a:off x="5029200" y="4876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18"/>
          <p:cNvSpPr>
            <a:spLocks noChangeShapeType="1"/>
          </p:cNvSpPr>
          <p:nvPr/>
        </p:nvSpPr>
        <p:spPr bwMode="auto">
          <a:xfrm flipV="1">
            <a:off x="5029200" y="32766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Text Box 19"/>
          <p:cNvSpPr txBox="1">
            <a:spLocks noChangeArrowheads="1"/>
          </p:cNvSpPr>
          <p:nvPr/>
        </p:nvSpPr>
        <p:spPr bwMode="auto">
          <a:xfrm>
            <a:off x="5334000" y="3810000"/>
            <a:ext cx="228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LEVEL II</a:t>
            </a:r>
          </a:p>
        </p:txBody>
      </p:sp>
      <p:sp>
        <p:nvSpPr>
          <p:cNvPr id="6153" name="Text Box 20"/>
          <p:cNvSpPr txBox="1">
            <a:spLocks noChangeArrowheads="1"/>
          </p:cNvSpPr>
          <p:nvPr/>
        </p:nvSpPr>
        <p:spPr bwMode="auto">
          <a:xfrm>
            <a:off x="5410200" y="2438400"/>
            <a:ext cx="228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LEVEL III</a:t>
            </a:r>
          </a:p>
        </p:txBody>
      </p:sp>
      <p:sp>
        <p:nvSpPr>
          <p:cNvPr id="6154" name="Text Box 21"/>
          <p:cNvSpPr txBox="1">
            <a:spLocks noChangeArrowheads="1"/>
          </p:cNvSpPr>
          <p:nvPr/>
        </p:nvSpPr>
        <p:spPr bwMode="auto">
          <a:xfrm>
            <a:off x="5410200" y="5257800"/>
            <a:ext cx="228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LEVEL I</a:t>
            </a:r>
          </a:p>
        </p:txBody>
      </p:sp>
      <p:sp>
        <p:nvSpPr>
          <p:cNvPr id="6155" name="Line 22"/>
          <p:cNvSpPr>
            <a:spLocks noChangeShapeType="1"/>
          </p:cNvSpPr>
          <p:nvPr/>
        </p:nvSpPr>
        <p:spPr bwMode="auto">
          <a:xfrm flipV="1">
            <a:off x="5029200" y="1177925"/>
            <a:ext cx="1524000" cy="879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23"/>
          <p:cNvSpPr>
            <a:spLocks noChangeShapeType="1"/>
          </p:cNvSpPr>
          <p:nvPr/>
        </p:nvSpPr>
        <p:spPr bwMode="auto">
          <a:xfrm>
            <a:off x="6553200" y="1143000"/>
            <a:ext cx="1447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Text Box 24"/>
          <p:cNvSpPr txBox="1">
            <a:spLocks noChangeArrowheads="1"/>
          </p:cNvSpPr>
          <p:nvPr/>
        </p:nvSpPr>
        <p:spPr bwMode="auto">
          <a:xfrm>
            <a:off x="533400" y="228600"/>
            <a:ext cx="533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bg2"/>
                </a:solidFill>
              </a:rPr>
              <a:t>There are three levels of questions and “academic vocabulary” you should be familiar with.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Arthur Costa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Educational researcher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Divided questions into three categories depending on the quality of the question.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If we learn to use these categories, we’ll become better thinkers.</a:t>
            </a:r>
          </a:p>
        </p:txBody>
      </p:sp>
      <p:pic>
        <p:nvPicPr>
          <p:cNvPr id="7172" name="Picture 5" descr="Costa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"/>
            <a:ext cx="1690688" cy="23622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What’s the big deal?</a:t>
            </a:r>
            <a:br>
              <a:rPr lang="en-US" altLang="en-US" sz="4000" smtClean="0"/>
            </a:br>
            <a:endParaRPr lang="en-US" altLang="en-US" sz="40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 </a:t>
            </a:r>
            <a:r>
              <a:rPr lang="en-US" altLang="en-US" sz="2800" b="1" smtClean="0"/>
              <a:t>Learning</a:t>
            </a:r>
            <a:r>
              <a:rPr lang="en-US" altLang="en-US" sz="2800" smtClean="0"/>
              <a:t> takes place when you produce knowledge not </a:t>
            </a:r>
            <a:r>
              <a:rPr lang="en-US" altLang="en-US" sz="3600" smtClean="0">
                <a:solidFill>
                  <a:srgbClr val="009900"/>
                </a:solidFill>
              </a:rPr>
              <a:t>re</a:t>
            </a:r>
            <a:r>
              <a:rPr lang="en-US" altLang="en-US" sz="2800" smtClean="0"/>
              <a:t>produce it.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b="1" smtClean="0"/>
              <a:t>Recognize a higher-level thinking question:  Colleges </a:t>
            </a:r>
            <a:r>
              <a:rPr lang="en-US" altLang="en-US" sz="2800" smtClean="0"/>
              <a:t>want you to be able to dig deeper, use higher level thinking questions.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Needed for</a:t>
            </a:r>
            <a:r>
              <a:rPr lang="en-US" altLang="en-US" sz="2800" b="1" smtClean="0"/>
              <a:t> Cornell Notes, Tutorials </a:t>
            </a:r>
            <a:r>
              <a:rPr lang="en-US" altLang="en-US" sz="2800" smtClean="0"/>
              <a:t>and</a:t>
            </a:r>
            <a:r>
              <a:rPr lang="en-US" altLang="en-US" sz="2800" b="1" smtClean="0"/>
              <a:t> Socratic Seminars</a:t>
            </a:r>
            <a:r>
              <a:rPr lang="en-US" altLang="en-US" sz="2800" smtClean="0"/>
              <a:t>…so we can have a common 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791200" y="2057400"/>
            <a:ext cx="2971800" cy="411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5791200" y="48768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5791200" y="2057400"/>
            <a:ext cx="2971800" cy="411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5791200" y="4876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V="1">
            <a:off x="5791200" y="32766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Text Box 9"/>
          <p:cNvSpPr txBox="1">
            <a:spLocks noChangeArrowheads="1"/>
          </p:cNvSpPr>
          <p:nvPr/>
        </p:nvSpPr>
        <p:spPr bwMode="auto">
          <a:xfrm>
            <a:off x="5943600" y="5105400"/>
            <a:ext cx="2971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/>
              <a:t>LEVEL I</a:t>
            </a:r>
          </a:p>
        </p:txBody>
      </p:sp>
      <p:sp>
        <p:nvSpPr>
          <p:cNvPr id="9224" name="Line 10"/>
          <p:cNvSpPr>
            <a:spLocks noChangeShapeType="1"/>
          </p:cNvSpPr>
          <p:nvPr/>
        </p:nvSpPr>
        <p:spPr bwMode="auto">
          <a:xfrm flipV="1">
            <a:off x="5791200" y="990600"/>
            <a:ext cx="1447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11"/>
          <p:cNvSpPr>
            <a:spLocks noChangeShapeType="1"/>
          </p:cNvSpPr>
          <p:nvPr/>
        </p:nvSpPr>
        <p:spPr bwMode="auto">
          <a:xfrm>
            <a:off x="7239000" y="990600"/>
            <a:ext cx="1524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533400" y="762000"/>
            <a:ext cx="487680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accent2"/>
                </a:solidFill>
              </a:rPr>
              <a:t>FACTUAL QUESTIONS: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200"/>
              <a:t> </a:t>
            </a:r>
            <a:r>
              <a:rPr lang="en-US" altLang="en-US" sz="3000"/>
              <a:t>have only one answer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000"/>
              <a:t> answers found RIGHT in the text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000"/>
              <a:t> info is recalled in the exact manner/form it was heard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000"/>
              <a:t> short answers (usually 1 or 2 words)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975</Words>
  <Application>Microsoft Office PowerPoint</Application>
  <PresentationFormat>On-screen Show (4:3)</PresentationFormat>
  <Paragraphs>154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Arial</vt:lpstr>
      <vt:lpstr>Default Design</vt:lpstr>
      <vt:lpstr>Costa’s Levels of Questioning</vt:lpstr>
      <vt:lpstr>AGENDA</vt:lpstr>
      <vt:lpstr>PowerPoint Presentation</vt:lpstr>
      <vt:lpstr>PowerPoint Presentation</vt:lpstr>
      <vt:lpstr>PowerPoint Presentation</vt:lpstr>
      <vt:lpstr>PowerPoint Presentation</vt:lpstr>
      <vt:lpstr>Arthur Costa</vt:lpstr>
      <vt:lpstr>What’s the big deal?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Let’s try a fairy tale!</vt:lpstr>
      <vt:lpstr>PowerPoint Presentation</vt:lpstr>
      <vt:lpstr>PowerPoint Presentation</vt:lpstr>
    </vt:vector>
  </TitlesOfParts>
  <Company>MSD of Wayne Township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Costa’s Levels of Questioning</dc:title>
  <dc:creator>MSD of Wayne Township</dc:creator>
  <cp:lastModifiedBy>Anderson, Joan</cp:lastModifiedBy>
  <cp:revision>48</cp:revision>
  <dcterms:created xsi:type="dcterms:W3CDTF">2007-09-17T12:08:38Z</dcterms:created>
  <dcterms:modified xsi:type="dcterms:W3CDTF">2017-08-18T23:14:03Z</dcterms:modified>
</cp:coreProperties>
</file>