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9" r:id="rId5"/>
  </p:sldMasterIdLst>
  <p:notesMasterIdLst>
    <p:notesMasterId r:id="rId13"/>
  </p:notesMasterIdLst>
  <p:handoutMasterIdLst>
    <p:handoutMasterId r:id="rId14"/>
  </p:handoutMasterIdLst>
  <p:sldIdLst>
    <p:sldId id="315" r:id="rId6"/>
    <p:sldId id="317" r:id="rId7"/>
    <p:sldId id="320" r:id="rId8"/>
    <p:sldId id="318" r:id="rId9"/>
    <p:sldId id="321" r:id="rId10"/>
    <p:sldId id="319" r:id="rId11"/>
    <p:sldId id="32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8D21DD-76EE-4BA8-8D61-3611472F48DD}">
          <p14:sldIdLst>
            <p14:sldId id="315"/>
            <p14:sldId id="317"/>
            <p14:sldId id="320"/>
            <p14:sldId id="318"/>
            <p14:sldId id="321"/>
            <p14:sldId id="319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en Wellman" initials="KW" lastIdx="1" clrIdx="0">
    <p:extLst>
      <p:ext uri="{19B8F6BF-5375-455C-9EA6-DF929625EA0E}">
        <p15:presenceInfo xmlns:p15="http://schemas.microsoft.com/office/powerpoint/2012/main" userId="S-1-5-21-682003330-1677128483-2146828391-36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517"/>
    <a:srgbClr val="DA291C"/>
    <a:srgbClr val="D62A99"/>
    <a:srgbClr val="BE82D9"/>
    <a:srgbClr val="22469C"/>
    <a:srgbClr val="B01736"/>
    <a:srgbClr val="4DB125"/>
    <a:srgbClr val="2B4CA8"/>
    <a:srgbClr val="4473D2"/>
    <a:srgbClr val="CD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81343" autoAdjust="0"/>
  </p:normalViewPr>
  <p:slideViewPr>
    <p:cSldViewPr>
      <p:cViewPr varScale="1">
        <p:scale>
          <a:sx n="59" d="100"/>
          <a:sy n="59" d="100"/>
        </p:scale>
        <p:origin x="1758" y="78"/>
      </p:cViewPr>
      <p:guideLst>
        <p:guide orient="horz" pos="4176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2268B-5F1A-4DF4-9379-0C60FF7EAC3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35611-39FE-4696-919A-836A9CF4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88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023FD-1F35-45EC-AD16-42A08FBDB95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16F37-57D5-40B5-9171-548113C08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16F37-57D5-40B5-9171-548113C08D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7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8576" y="6137566"/>
            <a:ext cx="9172575" cy="720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137566"/>
            <a:ext cx="9144000" cy="0"/>
          </a:xfrm>
          <a:prstGeom prst="line">
            <a:avLst/>
          </a:prstGeom>
          <a:ln w="38100">
            <a:solidFill>
              <a:srgbClr val="FFB5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l"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7945" y="6208424"/>
            <a:ext cx="1012655" cy="608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533400" y="63246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2469C"/>
                </a:solidFill>
                <a:latin typeface="Franklin Gothic Book" panose="020B0503020102020204" pitchFamily="34" charset="0"/>
              </a:rPr>
              <a:t>Slide</a:t>
            </a:r>
            <a:r>
              <a:rPr lang="en-US" baseline="0" dirty="0">
                <a:solidFill>
                  <a:srgbClr val="22469C"/>
                </a:solidFill>
                <a:latin typeface="Franklin Gothic Book" panose="020B0503020102020204" pitchFamily="34" charset="0"/>
              </a:rPr>
              <a:t> </a:t>
            </a:r>
            <a:fld id="{CDA36FE5-B3A9-41FF-9C4B-5E4456769738}" type="slidenum">
              <a:rPr lang="en-US" baseline="0" smtClean="0">
                <a:solidFill>
                  <a:srgbClr val="22469C"/>
                </a:solidFill>
                <a:latin typeface="Franklin Gothic Book" panose="020B0503020102020204" pitchFamily="34" charset="0"/>
              </a:rPr>
              <a:t>‹#›</a:t>
            </a:fld>
            <a:endParaRPr lang="en-US" dirty="0">
              <a:solidFill>
                <a:srgbClr val="22469C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effectLst/>
                <a:latin typeface="Franklin Gothic Demi" panose="020B07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57800" y="6324600"/>
            <a:ext cx="2057400" cy="38100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22469C"/>
                </a:solidFill>
              </a:defRPr>
            </a:lvl1pPr>
            <a:lvl2pPr marL="457200" indent="0">
              <a:buNone/>
              <a:defRPr sz="1800">
                <a:solidFill>
                  <a:srgbClr val="22469C"/>
                </a:solidFill>
              </a:defRPr>
            </a:lvl2pPr>
            <a:lvl3pPr marL="914400" indent="0">
              <a:buNone/>
              <a:defRPr sz="1800">
                <a:solidFill>
                  <a:srgbClr val="22469C"/>
                </a:solidFill>
              </a:defRPr>
            </a:lvl3pPr>
            <a:lvl4pPr marL="1371600" indent="0">
              <a:buNone/>
              <a:defRPr sz="1800">
                <a:solidFill>
                  <a:srgbClr val="22469C"/>
                </a:solidFill>
              </a:defRPr>
            </a:lvl4pPr>
            <a:lvl5pPr marL="1828800" indent="0">
              <a:buNone/>
              <a:defRPr sz="1800">
                <a:solidFill>
                  <a:srgbClr val="22469C"/>
                </a:solidFill>
              </a:defRPr>
            </a:lvl5pPr>
          </a:lstStyle>
          <a:p>
            <a:pPr lvl="0"/>
            <a:r>
              <a:rPr lang="en-US" dirty="0"/>
              <a:t>Curriculum, p. #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391400" y="6324600"/>
            <a:ext cx="12192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2469C"/>
                </a:solidFill>
              </a:defRPr>
            </a:lvl1pPr>
          </a:lstStyle>
          <a:p>
            <a:pPr lvl="0"/>
            <a:r>
              <a:rPr lang="en-US" dirty="0"/>
              <a:t>Handout #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57800" y="6324600"/>
            <a:ext cx="2057400" cy="38100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rgbClr val="22469C"/>
                </a:solidFill>
              </a:defRPr>
            </a:lvl2pPr>
            <a:lvl3pPr marL="914400" indent="0">
              <a:buNone/>
              <a:defRPr sz="1800">
                <a:solidFill>
                  <a:srgbClr val="22469C"/>
                </a:solidFill>
              </a:defRPr>
            </a:lvl3pPr>
            <a:lvl4pPr marL="1371600" indent="0">
              <a:buNone/>
              <a:defRPr sz="1800">
                <a:solidFill>
                  <a:srgbClr val="22469C"/>
                </a:solidFill>
              </a:defRPr>
            </a:lvl4pPr>
            <a:lvl5pPr marL="1828800" indent="0">
              <a:buNone/>
              <a:defRPr sz="1800">
                <a:solidFill>
                  <a:srgbClr val="22469C"/>
                </a:solidFill>
              </a:defRPr>
            </a:lvl5pPr>
          </a:lstStyle>
          <a:p>
            <a:pPr lvl="0"/>
            <a:r>
              <a:rPr lang="en-US" dirty="0"/>
              <a:t>Curriculum, p. #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391400" y="6324600"/>
            <a:ext cx="12192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Handout #</a:t>
            </a:r>
          </a:p>
        </p:txBody>
      </p:sp>
    </p:spTree>
    <p:extLst>
      <p:ext uri="{BB962C8B-B14F-4D97-AF65-F5344CB8AC3E}">
        <p14:creationId xmlns:p14="http://schemas.microsoft.com/office/powerpoint/2010/main" val="281833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57800" y="6324600"/>
            <a:ext cx="2057400" cy="38100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rgbClr val="22469C"/>
                </a:solidFill>
              </a:defRPr>
            </a:lvl2pPr>
            <a:lvl3pPr marL="914400" indent="0">
              <a:buNone/>
              <a:defRPr sz="1800">
                <a:solidFill>
                  <a:srgbClr val="22469C"/>
                </a:solidFill>
              </a:defRPr>
            </a:lvl3pPr>
            <a:lvl4pPr marL="1371600" indent="0">
              <a:buNone/>
              <a:defRPr sz="1800">
                <a:solidFill>
                  <a:srgbClr val="22469C"/>
                </a:solidFill>
              </a:defRPr>
            </a:lvl4pPr>
            <a:lvl5pPr marL="1828800" indent="0">
              <a:buNone/>
              <a:defRPr sz="1800">
                <a:solidFill>
                  <a:srgbClr val="22469C"/>
                </a:solidFill>
              </a:defRPr>
            </a:lvl5pPr>
          </a:lstStyle>
          <a:p>
            <a:pPr lvl="0"/>
            <a:r>
              <a:rPr lang="en-US" dirty="0"/>
              <a:t>Curriculum, p. #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391400" y="6324600"/>
            <a:ext cx="12192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Handout #</a:t>
            </a:r>
          </a:p>
        </p:txBody>
      </p:sp>
    </p:spTree>
    <p:extLst>
      <p:ext uri="{BB962C8B-B14F-4D97-AF65-F5344CB8AC3E}">
        <p14:creationId xmlns:p14="http://schemas.microsoft.com/office/powerpoint/2010/main" val="3664764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57800" y="6324600"/>
            <a:ext cx="2057400" cy="38100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rgbClr val="22469C"/>
                </a:solidFill>
              </a:defRPr>
            </a:lvl2pPr>
            <a:lvl3pPr marL="914400" indent="0">
              <a:buNone/>
              <a:defRPr sz="1800">
                <a:solidFill>
                  <a:srgbClr val="22469C"/>
                </a:solidFill>
              </a:defRPr>
            </a:lvl3pPr>
            <a:lvl4pPr marL="1371600" indent="0">
              <a:buNone/>
              <a:defRPr sz="1800">
                <a:solidFill>
                  <a:srgbClr val="22469C"/>
                </a:solidFill>
              </a:defRPr>
            </a:lvl4pPr>
            <a:lvl5pPr marL="1828800" indent="0">
              <a:buNone/>
              <a:defRPr sz="1800">
                <a:solidFill>
                  <a:srgbClr val="22469C"/>
                </a:solidFill>
              </a:defRPr>
            </a:lvl5pPr>
          </a:lstStyle>
          <a:p>
            <a:pPr lvl="0"/>
            <a:r>
              <a:rPr lang="en-US" dirty="0"/>
              <a:t>Curriculum, p. #</a:t>
            </a:r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391400" y="6324600"/>
            <a:ext cx="12192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Handout #</a:t>
            </a:r>
          </a:p>
        </p:txBody>
      </p:sp>
    </p:spTree>
    <p:extLst>
      <p:ext uri="{BB962C8B-B14F-4D97-AF65-F5344CB8AC3E}">
        <p14:creationId xmlns:p14="http://schemas.microsoft.com/office/powerpoint/2010/main" val="345810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57800" y="6324600"/>
            <a:ext cx="2057400" cy="3810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22469C"/>
                </a:solidFill>
              </a:defRPr>
            </a:lvl1pPr>
            <a:lvl2pPr marL="457200" indent="0">
              <a:buNone/>
              <a:defRPr sz="1800">
                <a:solidFill>
                  <a:srgbClr val="22469C"/>
                </a:solidFill>
              </a:defRPr>
            </a:lvl2pPr>
            <a:lvl3pPr marL="914400" indent="0">
              <a:buNone/>
              <a:defRPr sz="1800">
                <a:solidFill>
                  <a:srgbClr val="22469C"/>
                </a:solidFill>
              </a:defRPr>
            </a:lvl3pPr>
            <a:lvl4pPr marL="1371600" indent="0">
              <a:buNone/>
              <a:defRPr sz="1800">
                <a:solidFill>
                  <a:srgbClr val="22469C"/>
                </a:solidFill>
              </a:defRPr>
            </a:lvl4pPr>
            <a:lvl5pPr marL="1828800" indent="0">
              <a:buNone/>
              <a:defRPr sz="1800">
                <a:solidFill>
                  <a:srgbClr val="22469C"/>
                </a:solidFill>
              </a:defRPr>
            </a:lvl5pPr>
          </a:lstStyle>
          <a:p>
            <a:pPr lvl="0"/>
            <a:r>
              <a:rPr lang="en-US" dirty="0"/>
              <a:t>Curriculum, p. #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391400" y="6324600"/>
            <a:ext cx="12192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2469C"/>
                </a:solidFill>
              </a:defRPr>
            </a:lvl1pPr>
          </a:lstStyle>
          <a:p>
            <a:pPr lvl="0"/>
            <a:r>
              <a:rPr lang="en-US" dirty="0"/>
              <a:t>Handout #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8576" y="6137566"/>
            <a:ext cx="9172575" cy="720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137566"/>
            <a:ext cx="9144000" cy="0"/>
          </a:xfrm>
          <a:prstGeom prst="line">
            <a:avLst/>
          </a:prstGeom>
          <a:ln w="38100">
            <a:solidFill>
              <a:srgbClr val="FFB5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effectLst/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7945" y="6208424"/>
            <a:ext cx="1012655" cy="608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533400" y="63246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2469C"/>
                </a:solidFill>
                <a:latin typeface="Franklin Gothic Book" panose="020B0503020102020204" pitchFamily="34" charset="0"/>
              </a:rPr>
              <a:t>Slide</a:t>
            </a:r>
            <a:r>
              <a:rPr lang="en-US" baseline="0" dirty="0">
                <a:solidFill>
                  <a:srgbClr val="22469C"/>
                </a:solidFill>
                <a:latin typeface="Franklin Gothic Book" panose="020B0503020102020204" pitchFamily="34" charset="0"/>
              </a:rPr>
              <a:t> </a:t>
            </a:r>
            <a:fld id="{CDA36FE5-B3A9-41FF-9C4B-5E4456769738}" type="slidenum">
              <a:rPr lang="en-US" baseline="0" smtClean="0">
                <a:solidFill>
                  <a:srgbClr val="22469C"/>
                </a:solidFill>
                <a:latin typeface="Franklin Gothic Book" panose="020B0503020102020204" pitchFamily="34" charset="0"/>
              </a:rPr>
              <a:t>‹#›</a:t>
            </a:fld>
            <a:endParaRPr lang="en-US" dirty="0">
              <a:solidFill>
                <a:srgbClr val="22469C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57800" y="6324600"/>
            <a:ext cx="2057400" cy="3810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22469C"/>
                </a:solidFill>
              </a:defRPr>
            </a:lvl1pPr>
            <a:lvl2pPr marL="457200" indent="0">
              <a:buNone/>
              <a:defRPr sz="1800">
                <a:solidFill>
                  <a:srgbClr val="22469C"/>
                </a:solidFill>
              </a:defRPr>
            </a:lvl2pPr>
            <a:lvl3pPr marL="914400" indent="0">
              <a:buNone/>
              <a:defRPr sz="1800">
                <a:solidFill>
                  <a:srgbClr val="22469C"/>
                </a:solidFill>
              </a:defRPr>
            </a:lvl3pPr>
            <a:lvl4pPr marL="1371600" indent="0">
              <a:buNone/>
              <a:defRPr sz="1800">
                <a:solidFill>
                  <a:srgbClr val="22469C"/>
                </a:solidFill>
              </a:defRPr>
            </a:lvl4pPr>
            <a:lvl5pPr marL="1828800" indent="0">
              <a:buNone/>
              <a:defRPr sz="1800">
                <a:solidFill>
                  <a:srgbClr val="22469C"/>
                </a:solidFill>
              </a:defRPr>
            </a:lvl5pPr>
          </a:lstStyle>
          <a:p>
            <a:pPr lvl="0"/>
            <a:r>
              <a:rPr lang="en-US" dirty="0"/>
              <a:t>Curriculum, p. #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391400" y="6324600"/>
            <a:ext cx="12192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2469C"/>
                </a:solidFill>
              </a:defRPr>
            </a:lvl1pPr>
          </a:lstStyle>
          <a:p>
            <a:pPr lvl="0"/>
            <a:r>
              <a:rPr lang="en-US" dirty="0"/>
              <a:t>Handout #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57800" y="6324600"/>
            <a:ext cx="2057400" cy="38100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22469C"/>
                </a:solidFill>
              </a:defRPr>
            </a:lvl1pPr>
            <a:lvl2pPr marL="457200" indent="0">
              <a:buNone/>
              <a:defRPr sz="1800">
                <a:solidFill>
                  <a:srgbClr val="22469C"/>
                </a:solidFill>
              </a:defRPr>
            </a:lvl2pPr>
            <a:lvl3pPr marL="914400" indent="0">
              <a:buNone/>
              <a:defRPr sz="1800">
                <a:solidFill>
                  <a:srgbClr val="22469C"/>
                </a:solidFill>
              </a:defRPr>
            </a:lvl3pPr>
            <a:lvl4pPr marL="1371600" indent="0">
              <a:buNone/>
              <a:defRPr sz="1800">
                <a:solidFill>
                  <a:srgbClr val="22469C"/>
                </a:solidFill>
              </a:defRPr>
            </a:lvl4pPr>
            <a:lvl5pPr marL="1828800" indent="0">
              <a:buNone/>
              <a:defRPr sz="1800">
                <a:solidFill>
                  <a:srgbClr val="22469C"/>
                </a:solidFill>
              </a:defRPr>
            </a:lvl5pPr>
          </a:lstStyle>
          <a:p>
            <a:pPr lvl="0"/>
            <a:r>
              <a:rPr lang="en-US" dirty="0"/>
              <a:t>Curriculum, p. #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391400" y="6324600"/>
            <a:ext cx="12192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2469C"/>
                </a:solidFill>
              </a:defRPr>
            </a:lvl1pPr>
          </a:lstStyle>
          <a:p>
            <a:pPr lvl="0"/>
            <a:r>
              <a:rPr lang="en-US" dirty="0"/>
              <a:t>Handout #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57800" y="6324600"/>
            <a:ext cx="2057400" cy="38100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22469C"/>
                </a:solidFill>
              </a:defRPr>
            </a:lvl1pPr>
            <a:lvl2pPr marL="457200" indent="0">
              <a:buNone/>
              <a:defRPr sz="1800">
                <a:solidFill>
                  <a:srgbClr val="22469C"/>
                </a:solidFill>
              </a:defRPr>
            </a:lvl2pPr>
            <a:lvl3pPr marL="914400" indent="0">
              <a:buNone/>
              <a:defRPr sz="1800">
                <a:solidFill>
                  <a:srgbClr val="22469C"/>
                </a:solidFill>
              </a:defRPr>
            </a:lvl3pPr>
            <a:lvl4pPr marL="1371600" indent="0">
              <a:buNone/>
              <a:defRPr sz="1800">
                <a:solidFill>
                  <a:srgbClr val="22469C"/>
                </a:solidFill>
              </a:defRPr>
            </a:lvl4pPr>
            <a:lvl5pPr marL="1828800" indent="0">
              <a:buNone/>
              <a:defRPr sz="1800">
                <a:solidFill>
                  <a:srgbClr val="22469C"/>
                </a:solidFill>
              </a:defRPr>
            </a:lvl5pPr>
          </a:lstStyle>
          <a:p>
            <a:pPr lvl="0"/>
            <a:r>
              <a:rPr lang="en-US" dirty="0"/>
              <a:t>Curriculum, p. #</a:t>
            </a:r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391400" y="6324600"/>
            <a:ext cx="12192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2469C"/>
                </a:solidFill>
              </a:defRPr>
            </a:lvl1pPr>
          </a:lstStyle>
          <a:p>
            <a:pPr lvl="0"/>
            <a:r>
              <a:rPr lang="en-US" dirty="0"/>
              <a:t>Handout #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01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effectLst/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Numbered List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14350" indent="-514350">
              <a:buClr>
                <a:schemeClr val="bg1"/>
              </a:buClr>
              <a:buFont typeface="+mj-lt"/>
              <a:buAutoNum type="arabicPeriod"/>
              <a:defRPr baseline="0"/>
            </a:lvl1pPr>
          </a:lstStyle>
          <a:p>
            <a:pPr lvl="0"/>
            <a:r>
              <a:rPr lang="en-US" dirty="0"/>
              <a:t>List 1</a:t>
            </a:r>
          </a:p>
          <a:p>
            <a:pPr lvl="0"/>
            <a:r>
              <a:rPr lang="en-US" dirty="0"/>
              <a:t>List 2</a:t>
            </a:r>
          </a:p>
          <a:p>
            <a:pPr lvl="0"/>
            <a:r>
              <a:rPr lang="en-US" dirty="0"/>
              <a:t>List 3</a:t>
            </a:r>
          </a:p>
          <a:p>
            <a:pPr lvl="0"/>
            <a:r>
              <a:rPr lang="en-US" dirty="0"/>
              <a:t>…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57800" y="6324600"/>
            <a:ext cx="2057400" cy="38100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22469C"/>
                </a:solidFill>
              </a:defRPr>
            </a:lvl1pPr>
            <a:lvl2pPr marL="457200" indent="0">
              <a:buNone/>
              <a:defRPr sz="1800">
                <a:solidFill>
                  <a:srgbClr val="22469C"/>
                </a:solidFill>
              </a:defRPr>
            </a:lvl2pPr>
            <a:lvl3pPr marL="914400" indent="0">
              <a:buNone/>
              <a:defRPr sz="1800">
                <a:solidFill>
                  <a:srgbClr val="22469C"/>
                </a:solidFill>
              </a:defRPr>
            </a:lvl3pPr>
            <a:lvl4pPr marL="1371600" indent="0">
              <a:buNone/>
              <a:defRPr sz="1800">
                <a:solidFill>
                  <a:srgbClr val="22469C"/>
                </a:solidFill>
              </a:defRPr>
            </a:lvl4pPr>
            <a:lvl5pPr marL="1828800" indent="0">
              <a:buNone/>
              <a:defRPr sz="1800">
                <a:solidFill>
                  <a:srgbClr val="22469C"/>
                </a:solidFill>
              </a:defRPr>
            </a:lvl5pPr>
          </a:lstStyle>
          <a:p>
            <a:pPr lvl="0"/>
            <a:r>
              <a:rPr lang="en-US" dirty="0"/>
              <a:t>Curriculum, p. #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391400" y="6324600"/>
            <a:ext cx="12192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2469C"/>
                </a:solidFill>
              </a:defRPr>
            </a:lvl1pPr>
          </a:lstStyle>
          <a:p>
            <a:pPr lvl="0"/>
            <a:r>
              <a:rPr lang="en-US" dirty="0"/>
              <a:t>Handout #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effectLst/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Bulleted List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14350" indent="-514350">
              <a:buClr>
                <a:srgbClr val="E0AA0F"/>
              </a:buClr>
              <a:buFont typeface="Arial" pitchFamily="34" charset="0"/>
              <a:buChar char="•"/>
              <a:defRPr baseline="0"/>
            </a:lvl1pPr>
          </a:lstStyle>
          <a:p>
            <a:pPr lvl="0"/>
            <a:r>
              <a:rPr lang="en-US" dirty="0"/>
              <a:t>List 1</a:t>
            </a:r>
          </a:p>
          <a:p>
            <a:pPr lvl="0"/>
            <a:r>
              <a:rPr lang="en-US" dirty="0"/>
              <a:t>List 2</a:t>
            </a:r>
          </a:p>
          <a:p>
            <a:pPr lvl="0"/>
            <a:r>
              <a:rPr lang="en-US" dirty="0"/>
              <a:t>List 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…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57800" y="6324600"/>
            <a:ext cx="2057400" cy="38100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22469C"/>
                </a:solidFill>
              </a:defRPr>
            </a:lvl1pPr>
            <a:lvl2pPr marL="457200" indent="0">
              <a:buNone/>
              <a:defRPr sz="1800">
                <a:solidFill>
                  <a:srgbClr val="22469C"/>
                </a:solidFill>
              </a:defRPr>
            </a:lvl2pPr>
            <a:lvl3pPr marL="914400" indent="0">
              <a:buNone/>
              <a:defRPr sz="1800">
                <a:solidFill>
                  <a:srgbClr val="22469C"/>
                </a:solidFill>
              </a:defRPr>
            </a:lvl3pPr>
            <a:lvl4pPr marL="1371600" indent="0">
              <a:buNone/>
              <a:defRPr sz="1800">
                <a:solidFill>
                  <a:srgbClr val="22469C"/>
                </a:solidFill>
              </a:defRPr>
            </a:lvl4pPr>
            <a:lvl5pPr marL="1828800" indent="0">
              <a:buNone/>
              <a:defRPr sz="1800">
                <a:solidFill>
                  <a:srgbClr val="22469C"/>
                </a:solidFill>
              </a:defRPr>
            </a:lvl5pPr>
          </a:lstStyle>
          <a:p>
            <a:pPr lvl="0"/>
            <a:r>
              <a:rPr lang="en-US" dirty="0"/>
              <a:t>Curriculum, p. #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391400" y="6324600"/>
            <a:ext cx="12192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2469C"/>
                </a:solidFill>
              </a:defRPr>
            </a:lvl1pPr>
          </a:lstStyle>
          <a:p>
            <a:pPr lvl="0"/>
            <a:r>
              <a:rPr lang="en-US" dirty="0"/>
              <a:t>Handout #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6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8576" y="6137566"/>
            <a:ext cx="9172575" cy="720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137566"/>
            <a:ext cx="9144000" cy="0"/>
          </a:xfrm>
          <a:prstGeom prst="line">
            <a:avLst/>
          </a:prstGeom>
          <a:ln w="38100">
            <a:solidFill>
              <a:srgbClr val="FFB5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457200" y="63246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2469C"/>
                </a:solidFill>
                <a:latin typeface="Franklin Gothic Book" panose="020B0503020102020204" pitchFamily="34" charset="0"/>
              </a:rPr>
              <a:t>Slide</a:t>
            </a:r>
            <a:r>
              <a:rPr lang="en-US" baseline="0" dirty="0">
                <a:solidFill>
                  <a:srgbClr val="22469C"/>
                </a:solidFill>
                <a:latin typeface="Franklin Gothic Book" panose="020B0503020102020204" pitchFamily="34" charset="0"/>
              </a:rPr>
              <a:t> </a:t>
            </a:r>
            <a:fld id="{CDA36FE5-B3A9-41FF-9C4B-5E4456769738}" type="slidenum">
              <a:rPr lang="en-US" baseline="0" smtClean="0">
                <a:solidFill>
                  <a:srgbClr val="22469C"/>
                </a:solidFill>
                <a:latin typeface="Franklin Gothic Book" panose="020B0503020102020204" pitchFamily="34" charset="0"/>
              </a:rPr>
              <a:t>‹#›</a:t>
            </a:fld>
            <a:endParaRPr lang="en-US" dirty="0">
              <a:solidFill>
                <a:srgbClr val="22469C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7818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6" r:id="rId7"/>
    <p:sldLayoutId id="2147483664" r:id="rId8"/>
    <p:sldLayoutId id="2147483665" r:id="rId9"/>
    <p:sldLayoutId id="2147483653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effectLst/>
          <a:latin typeface="Franklin Gothic Demi" panose="020B0703020102020204" pitchFamily="34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0AA0F"/>
        </a:buClr>
        <a:buFont typeface="Arial" pitchFamily="34" charset="0"/>
        <a:buChar char="•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DCAE0F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E0AA0F"/>
        </a:buClr>
        <a:buFont typeface="Courier New" panose="02070309020205020404" pitchFamily="49" charset="0"/>
        <a:buChar char="o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DCAE0F"/>
        </a:buClr>
        <a:buFont typeface="Arial" pitchFamily="34" charset="0"/>
        <a:buChar char="–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0AA0F"/>
        </a:buClr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137566"/>
            <a:ext cx="9144000" cy="720434"/>
          </a:xfrm>
          <a:prstGeom prst="rect">
            <a:avLst/>
          </a:prstGeom>
          <a:solidFill>
            <a:srgbClr val="2246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137566"/>
            <a:ext cx="9144000" cy="0"/>
          </a:xfrm>
          <a:prstGeom prst="line">
            <a:avLst/>
          </a:prstGeom>
          <a:ln w="38100">
            <a:solidFill>
              <a:srgbClr val="FFB5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457200" y="63246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ranklin Gothic Book" panose="020B0503020102020204" pitchFamily="34" charset="0"/>
              </a:rPr>
              <a:t>Slide</a:t>
            </a:r>
            <a:r>
              <a:rPr lang="en-US" baseline="0" dirty="0">
                <a:solidFill>
                  <a:schemeClr val="bg1"/>
                </a:solidFill>
                <a:latin typeface="Franklin Gothic Book" panose="020B0503020102020204" pitchFamily="34" charset="0"/>
              </a:rPr>
              <a:t> </a:t>
            </a:r>
            <a:fld id="{CDA36FE5-B3A9-41FF-9C4B-5E4456769738}" type="slidenum">
              <a:rPr lang="en-US" baseline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‹#›</a:t>
            </a:fld>
            <a:endParaRPr lang="en-US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2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22469C"/>
          </a:solidFill>
          <a:effectLst/>
          <a:latin typeface="Franklin Gothic Demi" panose="020B0703020102020204" pitchFamily="34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0AA0F"/>
        </a:buClr>
        <a:buFont typeface="Arial" pitchFamily="34" charset="0"/>
        <a:buChar char="•"/>
        <a:defRPr sz="3200" kern="1200">
          <a:solidFill>
            <a:srgbClr val="22469C"/>
          </a:solidFill>
          <a:latin typeface="Franklin Gothic Book" panose="020B05030201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DCAE0F"/>
        </a:buClr>
        <a:buFont typeface="Wingdings" panose="05000000000000000000" pitchFamily="2" charset="2"/>
        <a:buChar char="§"/>
        <a:defRPr sz="2800" kern="1200">
          <a:solidFill>
            <a:srgbClr val="22469C"/>
          </a:solidFill>
          <a:latin typeface="Franklin Gothic Book" panose="020B0503020102020204" pitchFamily="34" charset="0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E0AA0F"/>
        </a:buClr>
        <a:buFont typeface="Courier New" panose="02070309020205020404" pitchFamily="49" charset="0"/>
        <a:buChar char="o"/>
        <a:defRPr sz="2400" kern="1200">
          <a:solidFill>
            <a:srgbClr val="22469C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DCAE0F"/>
        </a:buClr>
        <a:buFont typeface="Arial" pitchFamily="34" charset="0"/>
        <a:buChar char="–"/>
        <a:defRPr sz="2000" kern="1200">
          <a:solidFill>
            <a:srgbClr val="22469C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0AA0F"/>
        </a:buClr>
        <a:buFont typeface="Arial" pitchFamily="34" charset="0"/>
        <a:buChar char="»"/>
        <a:defRPr sz="2000" kern="1200">
          <a:solidFill>
            <a:srgbClr val="22469C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371600"/>
            <a:ext cx="8001000" cy="1470025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Costa’s Levels of Thinking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“The harder we question, the harder we hunt. The harder we hunt, the more we learn.” — Patrick </a:t>
            </a:r>
            <a:r>
              <a:rPr lang="en-US" dirty="0" err="1"/>
              <a:t>Rothfuss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1 Thinking and Questioning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686800" cy="490696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u="sng" dirty="0"/>
              <a:t>What is the learner doing at Level 1?</a:t>
            </a:r>
          </a:p>
          <a:p>
            <a:pPr>
              <a:lnSpc>
                <a:spcPct val="120000"/>
              </a:lnSpc>
            </a:pPr>
            <a:r>
              <a:rPr lang="en-US" dirty="0"/>
              <a:t>Accessing definitions, principles, and concepts from short- and long-term memory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 u="sng" dirty="0"/>
              <a:t>What do answers to Level 1 questions look like?</a:t>
            </a:r>
          </a:p>
          <a:p>
            <a:pPr>
              <a:lnSpc>
                <a:spcPct val="120000"/>
              </a:lnSpc>
            </a:pPr>
            <a:r>
              <a:rPr lang="en-US" dirty="0"/>
              <a:t>Concrete and readily available in the text or resources being referenced. Answers are usually short, consisting of one or two words or a short sentence.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 u="sng" dirty="0"/>
              <a:t>What is the purpose of a Level 1 question?</a:t>
            </a:r>
          </a:p>
          <a:p>
            <a:pPr>
              <a:lnSpc>
                <a:spcPct val="120000"/>
              </a:lnSpc>
            </a:pPr>
            <a:r>
              <a:rPr lang="en-US" dirty="0"/>
              <a:t>A series of Level 1 questions can be used to guide students in gathering the data they will need to process to answer a follow-up Level 2 or Level 3 question.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0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312045"/>
              </p:ext>
            </p:extLst>
          </p:nvPr>
        </p:nvGraphicFramePr>
        <p:xfrm>
          <a:off x="381000" y="72475"/>
          <a:ext cx="8382000" cy="6114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474">
                  <a:extLst>
                    <a:ext uri="{9D8B030D-6E8A-4147-A177-3AD203B41FA5}">
                      <a16:colId xmlns:a16="http://schemas.microsoft.com/office/drawing/2014/main" val="3643700453"/>
                    </a:ext>
                  </a:extLst>
                </a:gridCol>
                <a:gridCol w="1391726">
                  <a:extLst>
                    <a:ext uri="{9D8B030D-6E8A-4147-A177-3AD203B41FA5}">
                      <a16:colId xmlns:a16="http://schemas.microsoft.com/office/drawing/2014/main" val="2866647125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311559340"/>
                    </a:ext>
                  </a:extLst>
                </a:gridCol>
              </a:tblGrid>
              <a:tr h="88842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Sample Verbs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Sample Prompts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(Note the actual VERB need not be in the prompt)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6784980"/>
                  </a:ext>
                </a:extLst>
              </a:tr>
              <a:tr h="269891">
                <a:tc rowSpan="1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Level 1 – Input (Gather/Recall)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Count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How many apps are on your phone?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14067"/>
                  </a:ext>
                </a:extLst>
              </a:tr>
              <a:tr h="458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Complete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primary element for life on Earth is _______.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5504410"/>
                  </a:ext>
                </a:extLst>
              </a:tr>
              <a:tr h="269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Define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What is a mineral?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456686"/>
                  </a:ext>
                </a:extLst>
              </a:tr>
              <a:tr h="419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Describe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What does the city look like in the winter?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154248"/>
                  </a:ext>
                </a:extLst>
              </a:tr>
              <a:tr h="269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Identify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Label the parts of the cell.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80766"/>
                  </a:ext>
                </a:extLst>
              </a:tr>
              <a:tr h="458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List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What are the prime numbers in this set? (1, 3, 4, 6, 7, 16, 17, 20, 21, 23)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508364"/>
                  </a:ext>
                </a:extLst>
              </a:tr>
              <a:tr h="269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Match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Which sentence best describes this equation?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468597"/>
                  </a:ext>
                </a:extLst>
              </a:tr>
              <a:tr h="53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Name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Find the name of the river that separates Haiti from the Dominican Republic.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1665929"/>
                  </a:ext>
                </a:extLst>
              </a:tr>
              <a:tr h="458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Observe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Watch the fish in the tanks and record your observations.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405938"/>
                  </a:ext>
                </a:extLst>
              </a:tr>
              <a:tr h="458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Recall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Write down what the weather was like last August.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418945"/>
                  </a:ext>
                </a:extLst>
              </a:tr>
              <a:tr h="269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Recite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What is the first line of the US Constitution?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990749"/>
                  </a:ext>
                </a:extLst>
              </a:tr>
              <a:tr h="458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Scan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Look at the schedule and determine how often buses run.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6888486"/>
                  </a:ext>
                </a:extLst>
              </a:tr>
              <a:tr h="458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Select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Which of these words cannot be both a noun and verb?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4594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75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2 Thinking and Questioning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686800" cy="490696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u="sng" dirty="0"/>
              <a:t>What is the learner doing at Level 2?</a:t>
            </a:r>
          </a:p>
          <a:p>
            <a:pPr>
              <a:lnSpc>
                <a:spcPct val="120000"/>
              </a:lnSpc>
            </a:pPr>
            <a:r>
              <a:rPr lang="en-US" dirty="0"/>
              <a:t>Accessing definitions, principles, and concepts from short- and long-term memory and processing or manipulating that information to come up with the answer.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 u="sng" dirty="0"/>
              <a:t>What do answers to Level 2 questions look like?</a:t>
            </a:r>
          </a:p>
          <a:p>
            <a:pPr>
              <a:lnSpc>
                <a:spcPct val="120000"/>
              </a:lnSpc>
            </a:pPr>
            <a:r>
              <a:rPr lang="en-US" dirty="0"/>
              <a:t>Usually require at least a sentence or two.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 u="sng" dirty="0"/>
              <a:t>What is the purpose of a Level 2 question?</a:t>
            </a:r>
          </a:p>
          <a:p>
            <a:pPr>
              <a:lnSpc>
                <a:spcPct val="120000"/>
              </a:lnSpc>
            </a:pPr>
            <a:r>
              <a:rPr lang="en-US" dirty="0"/>
              <a:t>To support learners reading between the lines and assembling and relating multiple pieces of information to come up with the answer.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235584"/>
              </p:ext>
            </p:extLst>
          </p:nvPr>
        </p:nvGraphicFramePr>
        <p:xfrm>
          <a:off x="381000" y="457200"/>
          <a:ext cx="8382000" cy="5098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474">
                  <a:extLst>
                    <a:ext uri="{9D8B030D-6E8A-4147-A177-3AD203B41FA5}">
                      <a16:colId xmlns:a16="http://schemas.microsoft.com/office/drawing/2014/main" val="3643700453"/>
                    </a:ext>
                  </a:extLst>
                </a:gridCol>
                <a:gridCol w="1544126">
                  <a:extLst>
                    <a:ext uri="{9D8B030D-6E8A-4147-A177-3AD203B41FA5}">
                      <a16:colId xmlns:a16="http://schemas.microsoft.com/office/drawing/2014/main" val="2866647125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311559340"/>
                    </a:ext>
                  </a:extLst>
                </a:gridCol>
              </a:tblGrid>
              <a:tr h="9113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Sample Verbs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Sample Prompts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(Note the actual VERB need not be in the prompt)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6784980"/>
                  </a:ext>
                </a:extLst>
              </a:tr>
              <a:tr h="276869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Level 2 – Process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Analyze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Determine the additional information you will need to solve this problem.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14067"/>
                  </a:ext>
                </a:extLst>
              </a:tr>
              <a:tr h="470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are fish and amphibians similar?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5504410"/>
                  </a:ext>
                </a:extLst>
              </a:tr>
              <a:tr h="276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Culturally, how were the 60s and 80s different?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456686"/>
                  </a:ext>
                </a:extLst>
              </a:tr>
              <a:tr h="276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Distinguish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the features that might make you think this building was designed by Frank Lloyd Wright.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154248"/>
                  </a:ext>
                </a:extLst>
              </a:tr>
              <a:tr h="276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are some ways you might test your idea?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80766"/>
                  </a:ext>
                </a:extLst>
              </a:tr>
              <a:tr h="470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Explain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has the smartphone changed our society?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508364"/>
                  </a:ext>
                </a:extLst>
              </a:tr>
              <a:tr h="276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might you separate these 15 minerals into groups?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468597"/>
                  </a:ext>
                </a:extLst>
              </a:tr>
              <a:tr h="553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Analogies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are the systems of a car like that of a cell?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1665929"/>
                  </a:ext>
                </a:extLst>
              </a:tr>
              <a:tr h="470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Rearrange this information so it is more easily accessed.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405938"/>
                  </a:ext>
                </a:extLst>
              </a:tr>
              <a:tr h="470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Sequence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Arrange the following events from earliest to most recent.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41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82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3 Thinking and Questioning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686800" cy="490696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u="sng" dirty="0"/>
              <a:t>What is the learner doing at Level 3?</a:t>
            </a:r>
          </a:p>
          <a:p>
            <a:pPr>
              <a:lnSpc>
                <a:spcPct val="120000"/>
              </a:lnSpc>
            </a:pPr>
            <a:r>
              <a:rPr lang="en-US" dirty="0"/>
              <a:t>Applying knowledge of the relationship between disparate concepts in a novel situation. The question should invite the learner to think creatively, using imagination and judgment to arrive at an answer.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 u="sng" dirty="0"/>
              <a:t>What do answers to Level 3 questions look like?</a:t>
            </a:r>
          </a:p>
          <a:p>
            <a:pPr>
              <a:lnSpc>
                <a:spcPct val="120000"/>
              </a:lnSpc>
            </a:pPr>
            <a:r>
              <a:rPr lang="en-US" dirty="0"/>
              <a:t>Tend to be longer, ranging from a multiple sentence paragraph to a full length essay.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 u="sng" dirty="0"/>
              <a:t>What is the purpose of a Level 3 question?</a:t>
            </a:r>
          </a:p>
          <a:p>
            <a:pPr>
              <a:lnSpc>
                <a:spcPct val="120000"/>
              </a:lnSpc>
            </a:pPr>
            <a:r>
              <a:rPr lang="en-US" dirty="0"/>
              <a:t>To support learners in forming an opinion, creating something new, making a prediction, or generalizing a concept and then backing it up with evidence.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1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221123"/>
              </p:ext>
            </p:extLst>
          </p:nvPr>
        </p:nvGraphicFramePr>
        <p:xfrm>
          <a:off x="304800" y="228600"/>
          <a:ext cx="8382000" cy="5560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474">
                  <a:extLst>
                    <a:ext uri="{9D8B030D-6E8A-4147-A177-3AD203B41FA5}">
                      <a16:colId xmlns:a16="http://schemas.microsoft.com/office/drawing/2014/main" val="3643700453"/>
                    </a:ext>
                  </a:extLst>
                </a:gridCol>
                <a:gridCol w="1391726">
                  <a:extLst>
                    <a:ext uri="{9D8B030D-6E8A-4147-A177-3AD203B41FA5}">
                      <a16:colId xmlns:a16="http://schemas.microsoft.com/office/drawing/2014/main" val="2866647125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311559340"/>
                    </a:ext>
                  </a:extLst>
                </a:gridCol>
              </a:tblGrid>
              <a:tr h="9113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Sample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Verbs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  <a:r>
                        <a:rPr lang="en-US" sz="28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Prompts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(Note the actual VERB need not be in the prompt)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6784980"/>
                  </a:ext>
                </a:extLst>
              </a:tr>
              <a:tr h="276869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Level 3 – Output</a:t>
                      </a:r>
                      <a:r>
                        <a:rPr lang="en-US" sz="2000" baseline="0" dirty="0">
                          <a:effectLst/>
                        </a:rPr>
                        <a:t> (Apply)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does surface tension help a water skipper stay afloat?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14067"/>
                  </a:ext>
                </a:extLst>
              </a:tr>
              <a:tr h="470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Decide if the Giant Mudskipper is a fish or amphibian.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5504410"/>
                  </a:ext>
                </a:extLst>
              </a:tr>
              <a:tr h="276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Forecast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is a “La Niña” year; would you expect it to be wetter or dryer than usual? Why?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456686"/>
                  </a:ext>
                </a:extLst>
              </a:tr>
              <a:tr h="276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Generalize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the risks for all small companies starting with very little capital.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154248"/>
                  </a:ext>
                </a:extLst>
              </a:tr>
              <a:tr h="276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Hypothesize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will happen to this marshmallow if we put it in a vacuum chamber?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80766"/>
                  </a:ext>
                </a:extLst>
              </a:tr>
              <a:tr h="470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Imagine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would communication be like if there was no sound?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508364"/>
                  </a:ext>
                </a:extLst>
              </a:tr>
              <a:tr h="276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the Constitution or the Bill of Rights more important for our democracy? Why?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468597"/>
                  </a:ext>
                </a:extLst>
              </a:tr>
              <a:tr h="553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 a model of a plant cell.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1665929"/>
                  </a:ext>
                </a:extLst>
              </a:tr>
              <a:tr h="470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Predict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Considering what you know about macro-economics, what might happen to US economy if the euro suddenly decreased in value?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405938"/>
                  </a:ext>
                </a:extLst>
              </a:tr>
              <a:tr h="470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Speculate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copper, halite, and diamond have suddenly disappeared. How will this impact our environment physically and socially?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41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52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4D4737D3F6074A83AF4B5620CF9533" ma:contentTypeVersion="8" ma:contentTypeDescription="Create a new document." ma:contentTypeScope="" ma:versionID="e18ab338cf21f3c03f6032874781fcae">
  <xsd:schema xmlns:xsd="http://www.w3.org/2001/XMLSchema" xmlns:xs="http://www.w3.org/2001/XMLSchema" xmlns:p="http://schemas.microsoft.com/office/2006/metadata/properties" xmlns:ns2="81a52fcb-babc-40f6-afd3-0f900eed37c1" targetNamespace="http://schemas.microsoft.com/office/2006/metadata/properties" ma:root="true" ma:fieldsID="eb0c5ec2aaa6bb582f3d0cc11ab6a20f" ns2:_="">
    <xsd:import namespace="81a52fcb-babc-40f6-afd3-0f900eed37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52fcb-babc-40f6-afd3-0f900eed37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E6A41-9DD3-469B-9738-E01C16F6CD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a52fcb-babc-40f6-afd3-0f900eed37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512721-A827-45FB-A4FE-615EE08EF9AC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81a52fcb-babc-40f6-afd3-0f900eed37c1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63E77F0-A529-488F-A7F6-EF94517EFB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3869</TotalTime>
  <Words>838</Words>
  <Application>Microsoft Office PowerPoint</Application>
  <PresentationFormat>On-screen Show (4:3)</PresentationFormat>
  <Paragraphs>103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Courier New</vt:lpstr>
      <vt:lpstr>Franklin Gothic Book</vt:lpstr>
      <vt:lpstr>Franklin Gothic Demi</vt:lpstr>
      <vt:lpstr>Gill Sans MT</vt:lpstr>
      <vt:lpstr>Times New Roman</vt:lpstr>
      <vt:lpstr>Wingdings</vt:lpstr>
      <vt:lpstr>Office Theme</vt:lpstr>
      <vt:lpstr>1_Office Theme</vt:lpstr>
      <vt:lpstr>Costa’s Levels of Thinking</vt:lpstr>
      <vt:lpstr>Level 1 Thinking and Questioning</vt:lpstr>
      <vt:lpstr>PowerPoint Presentation</vt:lpstr>
      <vt:lpstr>Level 2 Thinking and Questioning</vt:lpstr>
      <vt:lpstr>PowerPoint Presentation</vt:lpstr>
      <vt:lpstr>Level 3 Thinking and Questioning</vt:lpstr>
      <vt:lpstr>PowerPoint Presentation</vt:lpstr>
    </vt:vector>
  </TitlesOfParts>
  <Company>AVID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tvigliotti</dc:creator>
  <cp:lastModifiedBy>Anderson, Joan</cp:lastModifiedBy>
  <cp:revision>605</cp:revision>
  <dcterms:created xsi:type="dcterms:W3CDTF">2012-10-24T16:57:04Z</dcterms:created>
  <dcterms:modified xsi:type="dcterms:W3CDTF">2017-08-15T22:47:23Z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0x010100044D4737D3F6074A83AF4B5620CF9533</vt:lpwstr>
  </property>
</Properties>
</file>